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34"/>
  </p:notesMasterIdLst>
  <p:sldIdLst>
    <p:sldId id="297" r:id="rId2"/>
    <p:sldId id="302" r:id="rId3"/>
    <p:sldId id="300" r:id="rId4"/>
    <p:sldId id="257" r:id="rId5"/>
    <p:sldId id="259" r:id="rId6"/>
    <p:sldId id="258" r:id="rId7"/>
    <p:sldId id="261" r:id="rId8"/>
    <p:sldId id="263" r:id="rId9"/>
    <p:sldId id="266" r:id="rId10"/>
    <p:sldId id="264" r:id="rId11"/>
    <p:sldId id="265" r:id="rId12"/>
    <p:sldId id="272" r:id="rId13"/>
    <p:sldId id="285" r:id="rId14"/>
    <p:sldId id="273" r:id="rId15"/>
    <p:sldId id="274" r:id="rId16"/>
    <p:sldId id="275" r:id="rId17"/>
    <p:sldId id="276" r:id="rId18"/>
    <p:sldId id="298" r:id="rId19"/>
    <p:sldId id="293" r:id="rId20"/>
    <p:sldId id="294" r:id="rId21"/>
    <p:sldId id="295" r:id="rId22"/>
    <p:sldId id="278" r:id="rId23"/>
    <p:sldId id="279" r:id="rId24"/>
    <p:sldId id="280" r:id="rId25"/>
    <p:sldId id="290" r:id="rId26"/>
    <p:sldId id="281" r:id="rId27"/>
    <p:sldId id="291" r:id="rId28"/>
    <p:sldId id="289" r:id="rId29"/>
    <p:sldId id="288" r:id="rId30"/>
    <p:sldId id="296" r:id="rId31"/>
    <p:sldId id="301" r:id="rId32"/>
    <p:sldId id="299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0F31B-F8A4-4383-AF71-9194759D85B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FB15-C8AE-442E-9A22-091FE77D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6FB15-C8AE-442E-9A22-091FE77D8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7B03-2F4B-41DC-885D-593A0085D38D}" type="datetimeFigureOut">
              <a:rPr lang="ar-IQ" smtClean="0"/>
              <a:pPr/>
              <a:t>01/02/1439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5B1A-0A0E-41DA-B15A-6A826DB7A35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q/url?sa=i&amp;rct=j&amp;q=&amp;esrc=s&amp;frm=1&amp;source=images&amp;cd=&amp;cad=rja&amp;docid=c-aFO_oISbpEbM&amp;tbnid=rJHsI6WAOyHfEM:&amp;ved=0CAUQjRw&amp;url=http://en.wikipedia.org/wiki/Salter%E2%80%93Harris_fracture&amp;ei=FadwUt2ZH4HVtQbi0oC4Bw&amp;psig=AFQjCNGgsdSfM37EYaoEigYNziLwEeaBUw&amp;ust=138320080838840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q/url?sa=i&amp;rct=j&amp;q=&amp;esrc=s&amp;frm=1&amp;source=images&amp;cd=&amp;cad=rja&amp;docid=c-aFO_oISbpEbM&amp;tbnid=rJHsI6WAOyHfEM:&amp;ved=0CAUQjRw&amp;url=http://en.wikipedia.org/wiki/Salter%E2%80%93Harris_fracture&amp;ei=FadwUt2ZH4HVtQbi0oC4Bw&amp;psig=AFQjCNGgsdSfM37EYaoEigYNziLwEeaBUw&amp;ust=13832008083884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'a\Desktop\imagesCAZR6C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0485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811560"/>
            <a:ext cx="576064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Fracture of the Distal radius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001" y="5204048"/>
            <a:ext cx="4968552" cy="11052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Dr.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Alaa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Abdulhussein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Dawood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Assistant professor Orthopedic Surgery</a:t>
            </a:r>
            <a:endParaRPr lang="en-US" b="1" dirty="0">
              <a:solidFill>
                <a:srgbClr val="002060"/>
              </a:solidFill>
              <a:latin typeface="+mj-lt"/>
            </a:endParaRP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Medical College ,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Basrah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University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2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8252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472518" cy="714377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2)Immobilization</a:t>
            </a:r>
            <a:r>
              <a:rPr lang="en-US" sz="2400" b="1" dirty="0" smtClean="0">
                <a:solidFill>
                  <a:srgbClr val="FFFF00"/>
                </a:solidFill>
              </a:rPr>
              <a:t> :below elbow dorsal slab up to metacarpal  neck with the wrist fixed in slight palmar flexion&amp; ulnar devation.</a:t>
            </a:r>
          </a:p>
          <a:p>
            <a:pPr algn="l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3)After care : 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 Elevation to watch for swelling(</a:t>
            </a:r>
            <a:r>
              <a:rPr lang="en-US" sz="1400" b="1" dirty="0" smtClean="0">
                <a:solidFill>
                  <a:srgbClr val="FFFF00"/>
                </a:solidFill>
              </a:rPr>
              <a:t>examine the fingers for swelling  or cyanosis 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&gt;complete pop done once swelling subsided 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&gt;follow the patient weekly, by x-ray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&gt;redispalacement is not uncommon ,if it occurs, repeat closed reduction.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&gt;if alignment is satisfactory ,change the cast after 3 weeks &amp;apply a new cast for further 3 wks.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&gt;Encourage shoulder, elbow &amp;finger exercises as early as  possible.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4) Surgery : </a:t>
            </a:r>
            <a:r>
              <a:rPr lang="en-US" sz="2400" b="1" dirty="0" smtClean="0">
                <a:solidFill>
                  <a:srgbClr val="FFFF00"/>
                </a:solidFill>
              </a:rPr>
              <a:t>by internal fixation or external fixation in </a:t>
            </a:r>
            <a:r>
              <a:rPr lang="en-US" sz="2400" b="1" dirty="0" err="1" smtClean="0">
                <a:solidFill>
                  <a:srgbClr val="FFFF00"/>
                </a:solidFill>
              </a:rPr>
              <a:t>unstable,impacted</a:t>
            </a:r>
            <a:r>
              <a:rPr lang="en-US" sz="2400" b="1" dirty="0" smtClean="0">
                <a:solidFill>
                  <a:srgbClr val="FFFF00"/>
                </a:solidFill>
              </a:rPr>
              <a:t> or comminuted  fractures .    </a:t>
            </a:r>
            <a:endParaRPr lang="ar-IQ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Complications :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Early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1)circulatory embarrassment due to tight plaster.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2)Nerve injury: median nerve compression, carpal tunnel syndrome (rare).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3)Reflex sympathetic dystrophy(</a:t>
            </a:r>
            <a:r>
              <a:rPr lang="en-US" dirty="0" err="1" smtClean="0">
                <a:solidFill>
                  <a:srgbClr val="FFFF00"/>
                </a:solidFill>
              </a:rPr>
              <a:t>sudek</a:t>
            </a:r>
            <a:r>
              <a:rPr lang="en-US" dirty="0" smtClean="0">
                <a:solidFill>
                  <a:srgbClr val="FFFF00"/>
                </a:solidFill>
              </a:rPr>
              <a:t> atrophy)</a:t>
            </a:r>
          </a:p>
          <a:p>
            <a:pPr algn="l"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Late 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1)</a:t>
            </a:r>
            <a:r>
              <a:rPr lang="en-US" dirty="0" err="1" smtClean="0">
                <a:solidFill>
                  <a:srgbClr val="FFFF00"/>
                </a:solidFill>
              </a:rPr>
              <a:t>Malunion</a:t>
            </a:r>
            <a:r>
              <a:rPr lang="en-US" dirty="0" smtClean="0">
                <a:solidFill>
                  <a:srgbClr val="FFFF00"/>
                </a:solidFill>
              </a:rPr>
              <a:t> : common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2)Delayed union or nonunion of ulnar </a:t>
            </a:r>
            <a:r>
              <a:rPr lang="en-US" dirty="0" err="1" smtClean="0">
                <a:solidFill>
                  <a:srgbClr val="FFFF00"/>
                </a:solidFill>
              </a:rPr>
              <a:t>styloid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3)Joint stiffness : of wrist &amp; shoulder is common .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4)Tendon rupture : of extensor </a:t>
            </a:r>
            <a:r>
              <a:rPr lang="en-US" dirty="0" err="1" smtClean="0">
                <a:solidFill>
                  <a:srgbClr val="FFFF00"/>
                </a:solidFill>
              </a:rPr>
              <a:t>pollicis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longus</a:t>
            </a:r>
            <a:r>
              <a:rPr lang="en-US" dirty="0" smtClean="0">
                <a:solidFill>
                  <a:srgbClr val="FFFF00"/>
                </a:solidFill>
              </a:rPr>
              <a:t> tendon .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Smith’s fracture (Reversed </a:t>
            </a:r>
            <a:r>
              <a:rPr lang="en-US" sz="4000" b="1" dirty="0" err="1" smtClean="0">
                <a:solidFill>
                  <a:srgbClr val="FFFF00"/>
                </a:solidFill>
              </a:rPr>
              <a:t>Colles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2800" dirty="0">
                <a:solidFill>
                  <a:srgbClr val="FFFF00"/>
                </a:solidFill>
              </a:rPr>
              <a:t>described a </a:t>
            </a:r>
            <a:r>
              <a:rPr lang="en-US" sz="2800" dirty="0" smtClean="0">
                <a:solidFill>
                  <a:srgbClr val="FFFF00"/>
                </a:solidFill>
              </a:rPr>
              <a:t>similar fracture </a:t>
            </a:r>
            <a:r>
              <a:rPr lang="en-US" sz="2800" dirty="0">
                <a:solidFill>
                  <a:srgbClr val="FFFF00"/>
                </a:solidFill>
              </a:rPr>
              <a:t>about 20 years </a:t>
            </a:r>
            <a:r>
              <a:rPr lang="en-US" sz="2800" dirty="0" smtClean="0">
                <a:solidFill>
                  <a:srgbClr val="FFFF00"/>
                </a:solidFill>
              </a:rPr>
              <a:t>later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l">
              <a:buNone/>
            </a:pPr>
            <a:r>
              <a:rPr lang="en-US" b="1" dirty="0" smtClean="0"/>
              <a:t>Uncommon  , the distal fragment is displaced anteriorly ,</a:t>
            </a:r>
          </a:p>
          <a:p>
            <a:pPr algn="l">
              <a:buNone/>
            </a:pPr>
            <a:r>
              <a:rPr lang="en-US" b="1" dirty="0" smtClean="0"/>
              <a:t>Cause : Fall on the dorsum of the hand </a:t>
            </a:r>
          </a:p>
          <a:p>
            <a:pPr algn="l">
              <a:buNone/>
            </a:pPr>
            <a:r>
              <a:rPr lang="en-US" b="1" dirty="0" smtClean="0"/>
              <a:t>&gt;Clinical features :</a:t>
            </a:r>
          </a:p>
          <a:p>
            <a:pPr algn="l">
              <a:buNone/>
            </a:pPr>
            <a:r>
              <a:rPr lang="en-US" b="1" dirty="0" smtClean="0"/>
              <a:t>   Typical deformity : Garden spade deformity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4" name="صورة 3" descr="images[4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214818"/>
            <a:ext cx="3847998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4" name="عنصر نائب للمحتوى 3" descr="images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0"/>
            <a:ext cx="7848872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X-ray: PA ,Lateral&amp; </a:t>
            </a:r>
            <a:r>
              <a:rPr lang="en-US" dirty="0" err="1" smtClean="0"/>
              <a:t>oplique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(PA) </a:t>
            </a:r>
            <a:r>
              <a:rPr lang="en-US" b="1" dirty="0" err="1" smtClean="0"/>
              <a:t>veiw:Transverse</a:t>
            </a:r>
            <a:r>
              <a:rPr lang="en-US" b="1" dirty="0" smtClean="0"/>
              <a:t> fracture of the distal radius</a:t>
            </a:r>
          </a:p>
          <a:p>
            <a:pPr algn="l">
              <a:buNone/>
            </a:pPr>
            <a:r>
              <a:rPr lang="en-US" b="1" dirty="0" smtClean="0"/>
              <a:t>  Lateral view : the distal  fragment is displaced </a:t>
            </a:r>
          </a:p>
          <a:p>
            <a:pPr algn="l">
              <a:buNone/>
            </a:pPr>
            <a:r>
              <a:rPr lang="en-US" b="1" dirty="0" smtClean="0"/>
              <a:t>                          &amp;tilted volarly </a:t>
            </a:r>
            <a:r>
              <a:rPr lang="en-US" dirty="0" smtClean="0"/>
              <a:t>.</a:t>
            </a:r>
            <a:endParaRPr lang="ar-IQ" dirty="0" smtClean="0"/>
          </a:p>
        </p:txBody>
      </p:sp>
      <p:pic>
        <p:nvPicPr>
          <p:cNvPr id="4" name="صورة 3" descr="images[5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857628"/>
            <a:ext cx="257176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Treatment 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1785926"/>
            <a:ext cx="8043890" cy="4340237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Displaced fractures (stable) :</a:t>
            </a:r>
          </a:p>
          <a:p>
            <a:pPr algn="l">
              <a:buNone/>
            </a:pPr>
            <a:r>
              <a:rPr lang="en-US" dirty="0" smtClean="0"/>
              <a:t>  !)Reduction :Under G.A ,sedation ,or L.A </a:t>
            </a:r>
          </a:p>
          <a:p>
            <a:pPr algn="l">
              <a:buNone/>
            </a:pPr>
            <a:r>
              <a:rPr lang="en-US" dirty="0" smtClean="0"/>
              <a:t>     traction , supination &amp;extension of the wrist.</a:t>
            </a:r>
          </a:p>
          <a:p>
            <a:pPr algn="l">
              <a:buNone/>
            </a:pPr>
            <a:r>
              <a:rPr lang="en-US" dirty="0" smtClean="0"/>
              <a:t> 2)</a:t>
            </a:r>
            <a:r>
              <a:rPr lang="en-US" dirty="0" err="1" smtClean="0"/>
              <a:t>immobilzation</a:t>
            </a:r>
            <a:r>
              <a:rPr lang="en-US" dirty="0" smtClean="0"/>
              <a:t> : above elbow POP ,forearm supinated &amp; wrist  </a:t>
            </a:r>
            <a:r>
              <a:rPr lang="en-US" dirty="0" err="1" smtClean="0"/>
              <a:t>dorsiflexed</a:t>
            </a:r>
            <a:r>
              <a:rPr lang="en-US" dirty="0" smtClean="0"/>
              <a:t> for 6 weeks .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Displaced (unstable) : </a:t>
            </a:r>
          </a:p>
          <a:p>
            <a:pPr algn="l">
              <a:buNone/>
            </a:pPr>
            <a:r>
              <a:rPr lang="en-US" dirty="0" smtClean="0"/>
              <a:t> 1)closed reduction with percutaneous pinning</a:t>
            </a:r>
          </a:p>
          <a:p>
            <a:pPr algn="l">
              <a:buNone/>
            </a:pPr>
            <a:r>
              <a:rPr lang="en-US" dirty="0" smtClean="0"/>
              <a:t> 2) open reduction &amp;fixation by a plate &amp;screws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1045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Fracture of the distal radius in children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68760"/>
            <a:ext cx="5364088" cy="5472608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endParaRPr lang="en-US" b="1" i="1" u="sng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  Fall o the outstretched hand with </a:t>
            </a:r>
            <a:r>
              <a:rPr lang="en-US" b="1" dirty="0" smtClean="0">
                <a:solidFill>
                  <a:srgbClr val="FF0000"/>
                </a:solidFill>
              </a:rPr>
              <a:t>the wrist in extension</a:t>
            </a:r>
            <a:r>
              <a:rPr lang="en-US" dirty="0" smtClean="0"/>
              <a:t> </a:t>
            </a:r>
            <a:r>
              <a:rPr lang="en-US" dirty="0"/>
              <a:t>,</a:t>
            </a:r>
            <a:r>
              <a:rPr lang="en-US" dirty="0" smtClean="0"/>
              <a:t>the distal fragment is displaced dorsally (Juvenile </a:t>
            </a:r>
            <a:r>
              <a:rPr lang="en-US" dirty="0" err="1" smtClean="0"/>
              <a:t>colle’s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Sometimes the </a:t>
            </a:r>
            <a:r>
              <a:rPr lang="en-US" b="1" dirty="0" smtClean="0">
                <a:solidFill>
                  <a:srgbClr val="FF0000"/>
                </a:solidFill>
              </a:rPr>
              <a:t>wrist is in flexion </a:t>
            </a:r>
            <a:r>
              <a:rPr lang="en-US" dirty="0" smtClean="0"/>
              <a:t>and the distal </a:t>
            </a:r>
            <a:r>
              <a:rPr lang="en-US" dirty="0" err="1" smtClean="0"/>
              <a:t>fragement</a:t>
            </a:r>
            <a:r>
              <a:rPr lang="en-US" dirty="0" smtClean="0"/>
              <a:t> is displaced anteriorly</a:t>
            </a:r>
          </a:p>
          <a:p>
            <a:pPr algn="l">
              <a:buNone/>
            </a:pPr>
            <a:r>
              <a:rPr lang="en-US" dirty="0" smtClean="0"/>
              <a:t>The fracture is through the distal radial </a:t>
            </a:r>
            <a:r>
              <a:rPr lang="en-US" b="1" dirty="0" err="1" smtClean="0">
                <a:solidFill>
                  <a:srgbClr val="FFFF00"/>
                </a:solidFill>
              </a:rPr>
              <a:t>physis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or in </a:t>
            </a:r>
            <a:r>
              <a:rPr lang="en-US" b="1" dirty="0" smtClean="0">
                <a:solidFill>
                  <a:srgbClr val="FFFF00"/>
                </a:solidFill>
              </a:rPr>
              <a:t>the metaphysis </a:t>
            </a:r>
            <a:r>
              <a:rPr lang="en-US" dirty="0" smtClean="0"/>
              <a:t>of one or both bones. Metaphyseal fracture are often incomplete or green stick .</a:t>
            </a: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2" descr="http://upload.wikimedia.org/wikipedia/en/7/7d/Salter_Harris_1_dem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99" y="1916832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Clinical features </a:t>
            </a:r>
            <a:r>
              <a:rPr lang="en-US" dirty="0" smtClean="0"/>
              <a:t>: pain, swelling of the wrist ,sometimes there is typical dinner fork deformity 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X-ray </a:t>
            </a:r>
            <a:r>
              <a:rPr lang="en-US" b="1" i="1" dirty="0" smtClean="0"/>
              <a:t>:accurate diagnosis is made on the x-ray appearance  :</a:t>
            </a:r>
          </a:p>
          <a:p>
            <a:pPr algn="l">
              <a:buNone/>
            </a:pPr>
            <a:r>
              <a:rPr lang="en-US" b="1" dirty="0" smtClean="0"/>
              <a:t>1)</a:t>
            </a:r>
            <a:r>
              <a:rPr lang="en-US" b="1" dirty="0" err="1" smtClean="0"/>
              <a:t>Physeal</a:t>
            </a:r>
            <a:r>
              <a:rPr lang="en-US" b="1" dirty="0" smtClean="0"/>
              <a:t> fractures: according to  salter –</a:t>
            </a:r>
            <a:r>
              <a:rPr lang="en-US" b="1" dirty="0" err="1" smtClean="0"/>
              <a:t>harris</a:t>
            </a:r>
            <a:r>
              <a:rPr lang="en-US" b="1" dirty="0"/>
              <a:t>  classification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   usually type 1or 2. Type 5 is unusual .</a:t>
            </a:r>
          </a:p>
          <a:p>
            <a:pPr algn="l">
              <a:buNone/>
            </a:pP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dirty="0" smtClean="0"/>
              <a:t>      </a:t>
            </a:r>
            <a:endParaRPr lang="ar-IQ" dirty="0"/>
          </a:p>
        </p:txBody>
      </p:sp>
      <p:pic>
        <p:nvPicPr>
          <p:cNvPr id="4" name="صورة 3" descr="509FQ5CALFQZC8CAGTDRQMCAH00BOKCA7CHM2JCA6WF5MRCAQNWBWRCA853KD0CAUFP35NCANDEB9BCATTA3OLCA7SFVU8CA50K2EJCAWQRAMXCAV25X11CAHTMM75CA4S5NXJCAYSUBBYCA6HA09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717032"/>
            <a:ext cx="4608512" cy="2952328"/>
          </a:xfrm>
          <a:prstGeom prst="rect">
            <a:avLst/>
          </a:prstGeom>
        </p:spPr>
      </p:pic>
      <p:pic>
        <p:nvPicPr>
          <p:cNvPr id="5" name="صورة 4" descr="images[10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4214795"/>
            <a:ext cx="71438" cy="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7/7d/Salter_Harris_1_dem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3" y="2564904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dradsh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309145" y="3283921"/>
            <a:ext cx="3888431" cy="24916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39"/>
            <a:ext cx="3240360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err="1" smtClean="0"/>
              <a:t>Metaphyseal</a:t>
            </a:r>
            <a:r>
              <a:rPr lang="en-US" dirty="0" smtClean="0"/>
              <a:t> fractures: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Appear as buckling of the cortex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Or  as angulated greenstick fracture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Or as complete # with displacement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4" name="صورة 3" descr="images[10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785794"/>
            <a:ext cx="2524125" cy="1809750"/>
          </a:xfrm>
          <a:prstGeom prst="rect">
            <a:avLst/>
          </a:prstGeom>
        </p:spPr>
      </p:pic>
      <p:pic>
        <p:nvPicPr>
          <p:cNvPr id="5" name="صورة 4" descr="images[2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643314"/>
            <a:ext cx="1819275" cy="2505075"/>
          </a:xfrm>
          <a:prstGeom prst="rect">
            <a:avLst/>
          </a:prstGeom>
        </p:spPr>
      </p:pic>
      <p:pic>
        <p:nvPicPr>
          <p:cNvPr id="7" name="صورة 6" descr="images[2]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395799"/>
            <a:ext cx="3286148" cy="246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/>
            <a:r>
              <a:rPr lang="en-US" dirty="0" smtClean="0"/>
              <a:t>Treatment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Physeal</a:t>
            </a:r>
            <a:r>
              <a:rPr lang="en-US" b="1" dirty="0" smtClean="0">
                <a:solidFill>
                  <a:srgbClr val="FF0000"/>
                </a:solidFill>
              </a:rPr>
              <a:t> fractures </a:t>
            </a:r>
            <a:r>
              <a:rPr lang="en-US" dirty="0" smtClean="0"/>
              <a:t>: reduction under G.A , or sedation ,immobilized in above elbow cast , with elbow in 90 D flexion, wrist slightly flexed &amp;</a:t>
            </a:r>
            <a:r>
              <a:rPr lang="en-US" dirty="0" err="1" smtClean="0"/>
              <a:t>ulnar</a:t>
            </a:r>
            <a:r>
              <a:rPr lang="en-US" dirty="0" smtClean="0"/>
              <a:t> deviated.</a:t>
            </a:r>
          </a:p>
          <a:p>
            <a:pPr algn="l">
              <a:buNone/>
            </a:pPr>
            <a:r>
              <a:rPr lang="en-US" dirty="0" smtClean="0"/>
              <a:t>Cast retained for 4 weeks.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* </a:t>
            </a:r>
            <a:r>
              <a:rPr lang="en-US" b="1" dirty="0" smtClean="0">
                <a:solidFill>
                  <a:srgbClr val="FF0000"/>
                </a:solidFill>
              </a:rPr>
              <a:t>Buckle fracture</a:t>
            </a:r>
            <a:r>
              <a:rPr lang="en-US" sz="1600" dirty="0" smtClean="0"/>
              <a:t>:</a:t>
            </a:r>
            <a:endParaRPr lang="en-US" sz="9600" dirty="0" smtClean="0"/>
          </a:p>
          <a:p>
            <a:pPr algn="l">
              <a:buNone/>
            </a:pPr>
            <a:r>
              <a:rPr lang="en-US" b="1" dirty="0" smtClean="0"/>
              <a:t>2 Weeks in </a:t>
            </a:r>
            <a:r>
              <a:rPr lang="en-US" b="1" dirty="0" err="1" smtClean="0"/>
              <a:t>p.o.p</a:t>
            </a:r>
            <a:r>
              <a:rPr lang="en-US" b="1" dirty="0" smtClean="0"/>
              <a:t> , then 2 weeks of restricted activity </a:t>
            </a:r>
            <a:r>
              <a:rPr lang="en-US" sz="1000" dirty="0" smtClean="0"/>
              <a:t>.</a:t>
            </a:r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4" name="صورة 3" descr="images[10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3" y="4293096"/>
            <a:ext cx="2524125" cy="1809750"/>
          </a:xfrm>
          <a:prstGeom prst="rect">
            <a:avLst/>
          </a:prstGeom>
        </p:spPr>
      </p:pic>
      <p:pic>
        <p:nvPicPr>
          <p:cNvPr id="6" name="Picture 7" descr="dradsh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-25005"/>
            <a:ext cx="2752725" cy="1987550"/>
          </a:xfrm>
          <a:prstGeom prst="rect">
            <a:avLst/>
          </a:prstGeom>
          <a:noFill/>
        </p:spPr>
      </p:pic>
      <p:pic>
        <p:nvPicPr>
          <p:cNvPr id="7" name="Picture 8" descr="dradsh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11329"/>
            <a:ext cx="2754312" cy="198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Greenstick fractures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929330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sz="2800" b="1" dirty="0" smtClean="0"/>
              <a:t>closed reduction (easy ).</a:t>
            </a:r>
          </a:p>
          <a:p>
            <a:pPr algn="l">
              <a:buNone/>
            </a:pPr>
            <a:r>
              <a:rPr lang="en-US" sz="2800" b="1" dirty="0" smtClean="0"/>
              <a:t>Children &lt;10 years up to 30D </a:t>
            </a:r>
            <a:r>
              <a:rPr lang="en-US" sz="2800" b="1" dirty="0" err="1" smtClean="0"/>
              <a:t>angulation</a:t>
            </a:r>
            <a:endParaRPr lang="en-US" sz="2800" b="1" dirty="0" smtClean="0"/>
          </a:p>
          <a:p>
            <a:pPr algn="l">
              <a:buNone/>
            </a:pPr>
            <a:r>
              <a:rPr lang="en-US" sz="2800" b="1" dirty="0" smtClean="0"/>
              <a:t>Children&gt;10 years up to 15 D </a:t>
            </a:r>
            <a:r>
              <a:rPr lang="en-US" sz="2800" b="1" dirty="0" err="1" smtClean="0"/>
              <a:t>angulation</a:t>
            </a:r>
            <a:r>
              <a:rPr lang="en-US" sz="2800" b="1" dirty="0" smtClean="0"/>
              <a:t> is </a:t>
            </a:r>
          </a:p>
          <a:p>
            <a:pPr algn="l">
              <a:buNone/>
            </a:pPr>
            <a:r>
              <a:rPr lang="en-US" sz="2800" b="1" dirty="0" smtClean="0"/>
              <a:t>Accepted .</a:t>
            </a:r>
          </a:p>
          <a:p>
            <a:pPr algn="l">
              <a:buNone/>
            </a:pPr>
            <a:r>
              <a:rPr lang="en-US" sz="2800" b="1" dirty="0" smtClean="0"/>
              <a:t>Above elbow </a:t>
            </a:r>
            <a:r>
              <a:rPr lang="en-US" sz="2800" b="1" dirty="0" err="1" smtClean="0"/>
              <a:t>p.o.p</a:t>
            </a:r>
            <a:r>
              <a:rPr lang="en-US" sz="2800" b="1" dirty="0" smtClean="0"/>
              <a:t> ,  for 2 weeks, then re x-ray </a:t>
            </a:r>
          </a:p>
          <a:p>
            <a:pPr algn="l">
              <a:buNone/>
            </a:pPr>
            <a:r>
              <a:rPr lang="en-US" sz="2800" b="1" dirty="0" smtClean="0"/>
              <a:t>if </a:t>
            </a:r>
            <a:r>
              <a:rPr lang="en-US" sz="2800" b="1" dirty="0" err="1" smtClean="0"/>
              <a:t>redisplacement</a:t>
            </a:r>
            <a:r>
              <a:rPr lang="en-US" sz="2800" b="1" dirty="0" smtClean="0"/>
              <a:t> , repeat  manipulation .</a:t>
            </a:r>
          </a:p>
          <a:p>
            <a:pPr algn="l">
              <a:buNone/>
            </a:pPr>
            <a:r>
              <a:rPr lang="en-US" sz="2800" b="1" dirty="0" smtClean="0"/>
              <a:t>Cast removed after 6 we</a:t>
            </a:r>
            <a:r>
              <a:rPr lang="en-US" b="1" dirty="0" smtClean="0"/>
              <a:t>eks.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Complete fractures </a:t>
            </a:r>
            <a:r>
              <a:rPr lang="en-US" b="1" dirty="0" smtClean="0"/>
              <a:t>:</a:t>
            </a:r>
          </a:p>
          <a:p>
            <a:pPr algn="l">
              <a:buNone/>
            </a:pPr>
            <a:r>
              <a:rPr lang="en-US" dirty="0" smtClean="0"/>
              <a:t>Difficult to reduce especially if the ulna is intact,</a:t>
            </a:r>
          </a:p>
          <a:p>
            <a:pPr algn="l">
              <a:buNone/>
            </a:pPr>
            <a:r>
              <a:rPr lang="en-US" dirty="0" smtClean="0"/>
              <a:t>Closed reduction done as colles # , full length cast applied with wrist neutral &amp; forearm supinated .reduction is checked by x-ray , which is repeated after 2 weeks , cast retained for 6 weeks .If # slips, then do closed reduction &amp;percutaneous K wire fixation </a:t>
            </a:r>
            <a:endParaRPr lang="ar-IQ" dirty="0"/>
          </a:p>
        </p:txBody>
      </p:sp>
      <p:pic>
        <p:nvPicPr>
          <p:cNvPr id="4" name="صورة 4" descr="images[2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725" y="-19682"/>
            <a:ext cx="1819275" cy="2505075"/>
          </a:xfrm>
          <a:prstGeom prst="rect">
            <a:avLst/>
          </a:prstGeom>
        </p:spPr>
      </p:pic>
      <p:pic>
        <p:nvPicPr>
          <p:cNvPr id="5" name="صورة 6" descr="images[2]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2204864"/>
            <a:ext cx="3154225" cy="187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4525963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sz="2800" dirty="0" smtClean="0"/>
              <a:t>Early : forearm swelling threatened compartmental syndrome .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Late :</a:t>
            </a:r>
          </a:p>
          <a:p>
            <a:pPr algn="l" rtl="0">
              <a:buNone/>
            </a:pPr>
            <a:r>
              <a:rPr lang="en-US" sz="2800" dirty="0" smtClean="0"/>
              <a:t>1)</a:t>
            </a:r>
            <a:r>
              <a:rPr lang="en-US" sz="2800" dirty="0" err="1" smtClean="0"/>
              <a:t>Malunion</a:t>
            </a:r>
            <a:r>
              <a:rPr lang="en-US" sz="2800" dirty="0" smtClean="0"/>
              <a:t> :uncommon in children&lt;10years because of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 power.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2)  Radio-ulnar discrepancy </a:t>
            </a:r>
            <a:r>
              <a:rPr lang="en-US" sz="2800" dirty="0"/>
              <a:t>:</a:t>
            </a:r>
            <a:r>
              <a:rPr lang="en-US" sz="2800" dirty="0" smtClean="0"/>
              <a:t>(</a:t>
            </a:r>
            <a:r>
              <a:rPr lang="en-US" sz="2800" dirty="0" err="1" smtClean="0"/>
              <a:t>physeal</a:t>
            </a:r>
            <a:r>
              <a:rPr lang="en-US" sz="2800" dirty="0" smtClean="0"/>
              <a:t> fracture , especially type 5) premature fusion of radial epiphysis ,leads to subluxation of distal radio ulnar joint.</a:t>
            </a:r>
            <a:endParaRPr lang="ar-IQ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333" y="1124744"/>
            <a:ext cx="327818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Radio-carpal fractures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375" y="1214422"/>
            <a:ext cx="5838769" cy="5643578"/>
          </a:xfrm>
        </p:spPr>
        <p:txBody>
          <a:bodyPr/>
          <a:lstStyle/>
          <a:p>
            <a:pPr algn="l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1)Fracture radial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styloid</a:t>
            </a:r>
            <a:r>
              <a:rPr lang="en-US" sz="2800" b="1" u="sng" dirty="0" smtClean="0">
                <a:solidFill>
                  <a:srgbClr val="FFFF00"/>
                </a:solidFill>
              </a:rPr>
              <a:t> (chauffer fracture ) :</a:t>
            </a:r>
          </a:p>
          <a:p>
            <a:pPr algn="l">
              <a:buNone/>
            </a:pPr>
            <a:endParaRPr lang="en-US" sz="2800" b="1" u="sng" dirty="0" smtClean="0"/>
          </a:p>
          <a:p>
            <a:pPr algn="l">
              <a:buNone/>
            </a:pPr>
            <a:endParaRPr lang="en-US" sz="2800" b="1" u="sng" dirty="0" smtClean="0"/>
          </a:p>
          <a:p>
            <a:pPr algn="l">
              <a:buNone/>
            </a:pPr>
            <a:r>
              <a:rPr lang="en-US" sz="2800" dirty="0" smtClean="0"/>
              <a:t>forced radial deviation of the wrist after a fall , or when starting handle kick-back .</a:t>
            </a:r>
          </a:p>
          <a:p>
            <a:pPr algn="l">
              <a:buNone/>
            </a:pPr>
            <a:r>
              <a:rPr lang="en-US" sz="2800" dirty="0" smtClean="0"/>
              <a:t>X-ray :  transverse fracture line ,</a:t>
            </a:r>
          </a:p>
          <a:p>
            <a:pPr algn="l">
              <a:buNone/>
            </a:pPr>
            <a:r>
              <a:rPr lang="en-US" sz="2800" dirty="0" smtClean="0"/>
              <a:t>TRT :  closed reduction , wrist held in </a:t>
            </a:r>
            <a:r>
              <a:rPr lang="en-US" sz="2800" dirty="0" err="1" smtClean="0"/>
              <a:t>ulnar</a:t>
            </a:r>
            <a:r>
              <a:rPr lang="en-US" sz="2800" dirty="0" smtClean="0"/>
              <a:t> deviation by plaster slab , if failed , the fragment is fixed by percutaneous k-wire or screw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3630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12" y="3392371"/>
            <a:ext cx="2723859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2)Fracture- </a:t>
            </a:r>
            <a:r>
              <a:rPr lang="en-US" sz="3600" b="1" dirty="0" err="1" smtClean="0">
                <a:solidFill>
                  <a:srgbClr val="FFFF00"/>
                </a:solidFill>
              </a:rPr>
              <a:t>subluxation</a:t>
            </a:r>
            <a:r>
              <a:rPr lang="en-US" sz="3600" b="1" dirty="0" smtClean="0">
                <a:solidFill>
                  <a:srgbClr val="FFFF00"/>
                </a:solidFill>
              </a:rPr>
              <a:t>(Barton fracture)</a:t>
            </a:r>
            <a:endParaRPr lang="ar-IQ" sz="3600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Types: </a:t>
            </a:r>
            <a:r>
              <a:rPr lang="en-US" dirty="0" err="1" smtClean="0"/>
              <a:t>Volar</a:t>
            </a:r>
            <a:r>
              <a:rPr lang="en-US" dirty="0" smtClean="0"/>
              <a:t> &amp; Dorsal Barton .</a:t>
            </a:r>
          </a:p>
          <a:p>
            <a:pPr algn="l">
              <a:buNone/>
            </a:pPr>
            <a:r>
              <a:rPr lang="en-US" b="1" u="sng" dirty="0" err="1" smtClean="0"/>
              <a:t>Volar</a:t>
            </a:r>
            <a:r>
              <a:rPr lang="en-US" b="1" u="sng" dirty="0" smtClean="0"/>
              <a:t> Barton (anterior marginal fracture) :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fracture through the wrist joint</a:t>
            </a:r>
            <a:r>
              <a:rPr lang="en-US" dirty="0" smtClean="0"/>
              <a:t>, the distal fragment from anterior articular surface , displaced </a:t>
            </a:r>
            <a:r>
              <a:rPr lang="en-US" dirty="0" err="1" smtClean="0"/>
              <a:t>anteriorly</a:t>
            </a:r>
            <a:r>
              <a:rPr lang="en-US" dirty="0" smtClean="0"/>
              <a:t> carrying the </a:t>
            </a:r>
            <a:r>
              <a:rPr lang="en-US" dirty="0" err="1" smtClean="0"/>
              <a:t>carpus</a:t>
            </a:r>
            <a:r>
              <a:rPr lang="en-US" dirty="0" smtClean="0"/>
              <a:t> with it .</a:t>
            </a:r>
          </a:p>
        </p:txBody>
      </p:sp>
      <p:pic>
        <p:nvPicPr>
          <p:cNvPr id="4" name="صورة 3" descr="IMJ36974-5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429000"/>
            <a:ext cx="4786346" cy="32861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2322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TRT : unstable fracture  , usually </a:t>
            </a:r>
            <a:r>
              <a:rPr lang="en-US" dirty="0" err="1" smtClean="0"/>
              <a:t>redisplace</a:t>
            </a:r>
            <a:r>
              <a:rPr lang="en-US" dirty="0" smtClean="0"/>
              <a:t> after closed reduction ,so  open reduction&amp; internal fixation by small ant. Plate is recommended</a:t>
            </a: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1026" name="Picture 2" descr="https://encrypted-tbn0.gstatic.com/images?q=tbn:ANd9GcTxw5nZhvmRe6mqT1fyFuB16ZI4Nl8gZ2B0szXoYQiLQf4bAFQY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1526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12976"/>
            <a:ext cx="19716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49351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Dorsal Barton(posterior marginal fracture)</a:t>
            </a:r>
            <a:endParaRPr lang="ar-IQ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Oblique fracture through distal radius , the fracture line pass through the wrist joint ,</a:t>
            </a:r>
          </a:p>
          <a:p>
            <a:pPr algn="l">
              <a:buNone/>
            </a:pPr>
            <a:r>
              <a:rPr lang="en-US" dirty="0" smtClean="0"/>
              <a:t>Distal fragment from dorsal articular lip , displaced upward &amp;backward carrying the </a:t>
            </a:r>
            <a:r>
              <a:rPr lang="en-US" dirty="0" err="1" smtClean="0"/>
              <a:t>carpus</a:t>
            </a:r>
            <a:r>
              <a:rPr lang="en-US" dirty="0" smtClean="0"/>
              <a:t> with it.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صورة 3" descr="A79T0YCAO6NDSWCAJAHR9NCA2368LTCAI1Y8DLCAWV5GY8CAXL3FHCCAP3304JCAOIXJ8OCAM93SC0CA7VYGICCA3FSGY7CASCCMACCASMEMJECAH5ZC14CAUSPAELCA8EMSGLCAEM9BL2CAC2ZT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571876"/>
            <a:ext cx="228601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TRT : 1)try closed reduction&amp; cast for 6 weeks ,</a:t>
            </a:r>
          </a:p>
          <a:p>
            <a:pPr algn="l">
              <a:buNone/>
            </a:pPr>
            <a:r>
              <a:rPr lang="en-US" dirty="0" smtClean="0"/>
              <a:t>         2)IF </a:t>
            </a:r>
            <a:r>
              <a:rPr lang="en-US" dirty="0" err="1" smtClean="0"/>
              <a:t>failed;do</a:t>
            </a:r>
            <a:r>
              <a:rPr lang="en-US" dirty="0" smtClean="0"/>
              <a:t> closed reduction &amp; percutaneous pinning , or open reduction and internal fixation by plate &amp; screws . </a:t>
            </a:r>
            <a:endParaRPr lang="ar-IQ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3)Comminuted intra articular fractures (young adults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929354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.</a:t>
            </a:r>
            <a:r>
              <a:rPr lang="en-US" b="1" i="1" dirty="0" smtClean="0"/>
              <a:t>High energy injury</a:t>
            </a:r>
            <a:r>
              <a:rPr lang="en-US" dirty="0" smtClean="0"/>
              <a:t>, poor outcome will result unless joint congruity, fracture alignment &amp; length are restored , and movement started early .</a:t>
            </a:r>
          </a:p>
        </p:txBody>
      </p:sp>
      <p:pic>
        <p:nvPicPr>
          <p:cNvPr id="4" name="صورة 3" descr="images[7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071810"/>
            <a:ext cx="457203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TRT : Reduction seldom possible , fracture is unstable &amp; it is difficult to hold the reduction </a:t>
            </a:r>
          </a:p>
          <a:p>
            <a:pPr algn="l">
              <a:buNone/>
            </a:pPr>
            <a:r>
              <a:rPr lang="en-US" dirty="0" smtClean="0"/>
              <a:t>Try closed reduction &amp;above elbow cast  ,take serial x-ray for follow-up.</a:t>
            </a:r>
          </a:p>
          <a:p>
            <a:pPr algn="l">
              <a:buNone/>
            </a:pPr>
            <a:r>
              <a:rPr lang="en-US" dirty="0" smtClean="0"/>
              <a:t>If failure : ORIF , or by External fixation(</a:t>
            </a:r>
            <a:r>
              <a:rPr lang="en-US" dirty="0" err="1" smtClean="0"/>
              <a:t>ligamentotaxis</a:t>
            </a:r>
            <a:r>
              <a:rPr lang="en-US" dirty="0" smtClean="0"/>
              <a:t>)+bone graft </a:t>
            </a: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objectives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176464"/>
          </a:xfrm>
        </p:spPr>
        <p:txBody>
          <a:bodyPr>
            <a:normAutofit fontScale="92500"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To learn about these very common injuries.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To be able to reach a correct ,early diagnosis, and offer a good early management .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To be able to prevent important, and serious complications that may lead to crippling or permanent disability.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Complications of </a:t>
            </a:r>
            <a:r>
              <a:rPr lang="en-US" b="1" dirty="0" err="1" smtClean="0">
                <a:solidFill>
                  <a:srgbClr val="FFFF00"/>
                </a:solidFill>
              </a:rPr>
              <a:t>radiocarpal</a:t>
            </a:r>
            <a:r>
              <a:rPr lang="en-US" b="1" dirty="0" smtClean="0">
                <a:solidFill>
                  <a:srgbClr val="FFFF00"/>
                </a:solidFill>
              </a:rPr>
              <a:t> fractures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 rtl="0">
              <a:buFont typeface="+mj-lt"/>
              <a:buAutoNum type="romanUcPeriod"/>
            </a:pPr>
            <a:r>
              <a:rPr lang="en-US" b="1" dirty="0" smtClean="0"/>
              <a:t>Associated injuries to the carpus</a:t>
            </a:r>
          </a:p>
          <a:p>
            <a:pPr marL="571500" indent="-571500" algn="l" rtl="0">
              <a:buFont typeface="+mj-lt"/>
              <a:buAutoNum type="romanUcPeriod"/>
            </a:pPr>
            <a:endParaRPr lang="en-US" dirty="0"/>
          </a:p>
          <a:p>
            <a:pPr marL="571500" indent="-571500" algn="l" rtl="0">
              <a:buFont typeface="+mj-lt"/>
              <a:buAutoNum type="romanUcPeriod"/>
            </a:pPr>
            <a:r>
              <a:rPr lang="en-US" b="1" dirty="0" err="1" smtClean="0"/>
              <a:t>Redisplacement</a:t>
            </a:r>
            <a:endParaRPr lang="en-US" b="1" dirty="0" smtClean="0"/>
          </a:p>
          <a:p>
            <a:pPr marL="571500" indent="-571500" algn="l" rtl="0">
              <a:buFont typeface="+mj-lt"/>
              <a:buAutoNum type="romanUcPeriod"/>
            </a:pPr>
            <a:endParaRPr lang="en-US" dirty="0"/>
          </a:p>
          <a:p>
            <a:pPr marL="571500" indent="-571500" algn="l" rtl="0">
              <a:buFont typeface="+mj-lt"/>
              <a:buAutoNum type="romanUcPeriod"/>
            </a:pPr>
            <a:r>
              <a:rPr lang="en-US" b="1" dirty="0" smtClean="0"/>
              <a:t>Carpal instability</a:t>
            </a:r>
          </a:p>
          <a:p>
            <a:pPr marL="571500" indent="-571500" algn="l" rtl="0">
              <a:buFont typeface="+mj-lt"/>
              <a:buAutoNum type="romanUcPeriod"/>
            </a:pPr>
            <a:endParaRPr lang="en-US" dirty="0"/>
          </a:p>
          <a:p>
            <a:pPr marL="571500" indent="-571500" algn="l" rtl="0">
              <a:buFont typeface="+mj-lt"/>
              <a:buAutoNum type="romanUcPeriod"/>
            </a:pPr>
            <a:r>
              <a:rPr lang="en-US" b="1" dirty="0" smtClean="0"/>
              <a:t>Secondary osteoarthritis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02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are the steps in the diagnosis of  trauma to wrist due to fall on the outstretched hand.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What are the dangerous complications you want to avoid in patients sustaining these injuries?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How to avoid the above complications?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3" y="2967335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Colle’s</a:t>
            </a:r>
            <a:r>
              <a:rPr lang="en-US" b="1" dirty="0" smtClean="0">
                <a:solidFill>
                  <a:srgbClr val="FFFF00"/>
                </a:solidFill>
              </a:rPr>
              <a:t> fracture 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en-US" sz="2200" dirty="0">
                <a:solidFill>
                  <a:srgbClr val="FFFF00"/>
                </a:solidFill>
              </a:rPr>
              <a:t>Abraham </a:t>
            </a:r>
            <a:r>
              <a:rPr lang="en-US" sz="2200" dirty="0" err="1">
                <a:solidFill>
                  <a:srgbClr val="FFFF00"/>
                </a:solidFill>
              </a:rPr>
              <a:t>Colles</a:t>
            </a:r>
            <a:r>
              <a:rPr lang="en-US" sz="2200" dirty="0">
                <a:solidFill>
                  <a:srgbClr val="FFFF00"/>
                </a:solidFill>
              </a:rPr>
              <a:t> described in </a:t>
            </a:r>
            <a:r>
              <a:rPr lang="en-US" sz="2200" dirty="0" smtClean="0">
                <a:solidFill>
                  <a:srgbClr val="FFFF00"/>
                </a:solidFill>
              </a:rPr>
              <a:t>1814)</a:t>
            </a:r>
            <a:endParaRPr lang="ar-IQ" sz="2200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@ Most common fracture in orthopedic practice.</a:t>
            </a:r>
          </a:p>
          <a:p>
            <a:pPr algn="l">
              <a:buNone/>
            </a:pPr>
            <a:r>
              <a:rPr lang="en-US" b="1" dirty="0" smtClean="0"/>
              <a:t>@Usual victim is elderly women ( osteoporosis)</a:t>
            </a:r>
          </a:p>
          <a:p>
            <a:pPr algn="l">
              <a:buNone/>
            </a:pPr>
            <a:r>
              <a:rPr lang="en-US" b="1" dirty="0" smtClean="0"/>
              <a:t>@It is extraarticular fracture of distal radius .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 smtClean="0"/>
              <a:t>MECHANISM :   Fall on the out stretched hand, fracture is at the </a:t>
            </a:r>
            <a:r>
              <a:rPr lang="en-US" b="1" dirty="0" err="1" smtClean="0"/>
              <a:t>corticocacellous</a:t>
            </a:r>
            <a:r>
              <a:rPr lang="en-US" b="1" dirty="0" smtClean="0"/>
              <a:t> junction 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12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Transverse fracture</a:t>
            </a:r>
            <a:r>
              <a:rPr lang="en-US" sz="3600" b="1" dirty="0" smtClean="0">
                <a:solidFill>
                  <a:srgbClr val="FFFF00"/>
                </a:solidFill>
              </a:rPr>
              <a:t> 2.5 cm from distal radius. Distal fragment shifted &amp;tilted dorsally ,also shifted radially.</a:t>
            </a:r>
            <a:endParaRPr lang="ar-IQ" sz="3200" b="1" dirty="0">
              <a:solidFill>
                <a:srgbClr val="FFFF00"/>
              </a:solidFill>
            </a:endParaRPr>
          </a:p>
        </p:txBody>
      </p:sp>
      <p:pic>
        <p:nvPicPr>
          <p:cNvPr id="4" name="عنصر نائب للمحتوى 3" descr="images[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4143372" cy="2305050"/>
          </a:xfrm>
        </p:spPr>
      </p:pic>
      <p:pic>
        <p:nvPicPr>
          <p:cNvPr id="5" name="صورة 4" descr="images[4]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4643470" cy="2652723"/>
          </a:xfrm>
          <a:prstGeom prst="rect">
            <a:avLst/>
          </a:prstGeom>
        </p:spPr>
      </p:pic>
      <p:pic>
        <p:nvPicPr>
          <p:cNvPr id="6" name="صورة 5" descr="images[4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4357718" cy="2214578"/>
          </a:xfrm>
          <a:prstGeom prst="rect">
            <a:avLst/>
          </a:prstGeom>
        </p:spPr>
      </p:pic>
      <p:pic>
        <p:nvPicPr>
          <p:cNvPr id="7" name="صورة 6" descr="1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286256"/>
            <a:ext cx="371477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06042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Clinical features 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4149080"/>
            <a:ext cx="8579296" cy="270892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Typical dinner fork deformity</a:t>
            </a:r>
            <a:r>
              <a:rPr lang="en-US" b="1" dirty="0">
                <a:solidFill>
                  <a:srgbClr val="FFFF00"/>
                </a:solidFill>
              </a:rPr>
              <a:t>; broad wrist, local tenderness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painful wrist movement. </a:t>
            </a:r>
            <a:r>
              <a:rPr lang="en-US" b="1" dirty="0">
                <a:solidFill>
                  <a:srgbClr val="FF0000"/>
                </a:solidFill>
              </a:rPr>
              <a:t>look for other </a:t>
            </a:r>
            <a:r>
              <a:rPr lang="en-US" b="1" dirty="0" smtClean="0">
                <a:solidFill>
                  <a:srgbClr val="FF0000"/>
                </a:solidFill>
              </a:rPr>
              <a:t>injury.</a:t>
            </a:r>
          </a:p>
          <a:p>
            <a:pPr algn="l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AU" b="1" dirty="0" smtClean="0">
                <a:solidFill>
                  <a:srgbClr val="FFFF00"/>
                </a:solidFill>
              </a:rPr>
              <a:t> Examine for :neurovascular injury- median nerve injury (common)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</a:t>
            </a:r>
            <a:endParaRPr lang="ar-IQ" b="1" dirty="0">
              <a:solidFill>
                <a:srgbClr val="FFFF00"/>
              </a:solidFill>
            </a:endParaRPr>
          </a:p>
        </p:txBody>
      </p:sp>
      <p:pic>
        <p:nvPicPr>
          <p:cNvPr id="4" name="عنصر نائب للمحتوى 3" descr="images[4]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70" y="561023"/>
            <a:ext cx="4500530" cy="3000420"/>
          </a:xfrm>
          <a:prstGeom prst="rect">
            <a:avLst/>
          </a:prstGeom>
        </p:spPr>
      </p:pic>
      <p:pic>
        <p:nvPicPr>
          <p:cNvPr id="5" name="صورة 4" descr="images[4]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4643470" cy="265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X-ray:  PA ,Lateral &amp;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oplique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veiw</a:t>
            </a:r>
            <a:endParaRPr lang="ar-IQ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26029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Transverse fracture ; the distal fragment is shifted &amp; tilted dorsally , also shifted radially.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Sometimes impacted  or comminuted 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Often associated with fracture  ulnar </a:t>
            </a:r>
            <a:r>
              <a:rPr lang="en-US" b="1" dirty="0" err="1" smtClean="0">
                <a:solidFill>
                  <a:srgbClr val="FFFF00"/>
                </a:solidFill>
              </a:rPr>
              <a:t>styloid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عنصر نائب للمحتوى 3" descr="images[2]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66" y="3786190"/>
            <a:ext cx="3071834" cy="3071810"/>
          </a:xfrm>
          <a:prstGeom prst="rect">
            <a:avLst/>
          </a:prstGeom>
        </p:spPr>
      </p:pic>
      <p:pic>
        <p:nvPicPr>
          <p:cNvPr id="5" name="صورة 4" descr="images[2]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18" y="3857628"/>
            <a:ext cx="3286148" cy="2890829"/>
          </a:xfrm>
          <a:prstGeom prst="rect">
            <a:avLst/>
          </a:prstGeom>
        </p:spPr>
      </p:pic>
      <p:pic>
        <p:nvPicPr>
          <p:cNvPr id="6" name="صورة 5" descr="images[3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43"/>
            <a:ext cx="2500298" cy="292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treatment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Undisplaced fracture 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FF00"/>
                </a:solidFill>
              </a:rPr>
              <a:t>plaster slab for 4-6 wks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Displaced fracture 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</a:t>
            </a:r>
            <a:r>
              <a:rPr lang="en-US" b="1" dirty="0" smtClean="0">
                <a:solidFill>
                  <a:srgbClr val="002060"/>
                </a:solidFill>
              </a:rPr>
              <a:t> 1)Reduction </a:t>
            </a:r>
            <a:r>
              <a:rPr lang="en-US" b="1" dirty="0" smtClean="0">
                <a:solidFill>
                  <a:srgbClr val="FFFF00"/>
                </a:solidFill>
              </a:rPr>
              <a:t>: under G.A , or sedation,disimpaction by traction on the hand, the wrist in palmar flexion, ulnar deviation , the forearm pronated, digital pressure on the distal fragment toward palmar side to correct the deformity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Reduction is confirmed by x-ray.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1268760"/>
            <a:ext cx="3571900" cy="5284702"/>
          </a:xfrm>
        </p:spPr>
      </p:pic>
      <p:pic>
        <p:nvPicPr>
          <p:cNvPr id="5" name="صورة 4" descr="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3929090" cy="1643074"/>
          </a:xfrm>
          <a:prstGeom prst="rect">
            <a:avLst/>
          </a:prstGeom>
        </p:spPr>
      </p:pic>
      <p:pic>
        <p:nvPicPr>
          <p:cNvPr id="6" name="صورة 5" descr="3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71942"/>
            <a:ext cx="435771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1263</Words>
  <Application>Microsoft Office PowerPoint</Application>
  <PresentationFormat>On-screen Show (4:3)</PresentationFormat>
  <Paragraphs>161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سمة Office</vt:lpstr>
      <vt:lpstr>PowerPoint Presentation</vt:lpstr>
      <vt:lpstr>PowerPoint Presentation</vt:lpstr>
      <vt:lpstr>objectives</vt:lpstr>
      <vt:lpstr> Colle’s fracture (Abraham Colles described in 1814)</vt:lpstr>
      <vt:lpstr>Transverse fracture 2.5 cm from distal radius. Distal fragment shifted &amp;tilted dorsally ,also shifted radially.</vt:lpstr>
      <vt:lpstr>Clinical features :</vt:lpstr>
      <vt:lpstr>X-ray:  PA ,Lateral &amp;oplique veiw</vt:lpstr>
      <vt:lpstr>treatment</vt:lpstr>
      <vt:lpstr>PowerPoint Presentation</vt:lpstr>
      <vt:lpstr>PowerPoint Presentation</vt:lpstr>
      <vt:lpstr>Complications :</vt:lpstr>
      <vt:lpstr>Smith’s fracture (Reversed Colles ) described a similar fracture about 20 years later </vt:lpstr>
      <vt:lpstr>PowerPoint Presentation</vt:lpstr>
      <vt:lpstr>X-ray: PA ,Lateral&amp; oplique</vt:lpstr>
      <vt:lpstr>Treatment :</vt:lpstr>
      <vt:lpstr>Fracture of the distal radius in children</vt:lpstr>
      <vt:lpstr>PowerPoint Presentation</vt:lpstr>
      <vt:lpstr>PowerPoint Presentation</vt:lpstr>
      <vt:lpstr>Metaphyseal fractures:</vt:lpstr>
      <vt:lpstr>Treatment</vt:lpstr>
      <vt:lpstr>Greenstick fractures:</vt:lpstr>
      <vt:lpstr>Complications :</vt:lpstr>
      <vt:lpstr>Radio-carpal fractures:</vt:lpstr>
      <vt:lpstr>2)Fracture- subluxation(Barton fracture)</vt:lpstr>
      <vt:lpstr>PowerPoint Presentation</vt:lpstr>
      <vt:lpstr>Dorsal Barton(posterior marginal fracture)</vt:lpstr>
      <vt:lpstr>PowerPoint Presentation</vt:lpstr>
      <vt:lpstr>3)Comminuted intra articular fractures (young adults)</vt:lpstr>
      <vt:lpstr>PowerPoint Presentation</vt:lpstr>
      <vt:lpstr>Complications of radiocarpal fractures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of the distal radius</dc:title>
  <dc:creator>macintosh</dc:creator>
  <cp:lastModifiedBy>Ala'a</cp:lastModifiedBy>
  <cp:revision>85</cp:revision>
  <dcterms:created xsi:type="dcterms:W3CDTF">2011-09-10T11:50:29Z</dcterms:created>
  <dcterms:modified xsi:type="dcterms:W3CDTF">2017-10-21T16:23:12Z</dcterms:modified>
</cp:coreProperties>
</file>